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ov" ContentType="video/quicktime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821" r:id="rId2"/>
    <p:sldId id="941" r:id="rId3"/>
    <p:sldId id="935" r:id="rId4"/>
    <p:sldId id="936" r:id="rId5"/>
    <p:sldId id="937" r:id="rId6"/>
    <p:sldId id="938" r:id="rId7"/>
    <p:sldId id="939" r:id="rId8"/>
    <p:sldId id="950" r:id="rId9"/>
    <p:sldId id="940" r:id="rId10"/>
    <p:sldId id="942" r:id="rId11"/>
    <p:sldId id="943" r:id="rId12"/>
    <p:sldId id="948" r:id="rId13"/>
    <p:sldId id="949" r:id="rId14"/>
    <p:sldId id="944" r:id="rId15"/>
    <p:sldId id="945" r:id="rId16"/>
    <p:sldId id="947" r:id="rId17"/>
    <p:sldId id="946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FF"/>
    <a:srgbClr val="00FF00"/>
    <a:srgbClr val="002C3E"/>
    <a:srgbClr val="003348"/>
    <a:srgbClr val="CDD993"/>
    <a:srgbClr val="00332E"/>
    <a:srgbClr val="003300"/>
    <a:srgbClr val="385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72" autoAdjust="0"/>
    <p:restoredTop sz="91782" autoAdjust="0"/>
  </p:normalViewPr>
  <p:slideViewPr>
    <p:cSldViewPr snapToGrid="0">
      <p:cViewPr>
        <p:scale>
          <a:sx n="58" d="100"/>
          <a:sy n="58" d="100"/>
        </p:scale>
        <p:origin x="2720" y="1152"/>
      </p:cViewPr>
      <p:guideLst>
        <p:guide orient="horz" pos="4319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8" d="100"/>
        <a:sy n="68" d="100"/>
      </p:scale>
      <p:origin x="0" y="199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36865F-9B6D-45C0-858D-0A3F3B02BBB1}" type="datetimeFigureOut">
              <a:rPr lang="en-US" smtClean="0"/>
              <a:pPr/>
              <a:t>5/9/17</a:t>
            </a:fld>
            <a:endParaRPr lang="en-U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31897-454F-4CA3-8426-223F5CBEEC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412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DC020E-ECF1-465C-AC5B-02463F5328B0}" type="slidenum">
              <a:rPr lang="en-US"/>
              <a:pPr/>
              <a:t>2</a:t>
            </a:fld>
            <a:endParaRPr lang="en-US"/>
          </a:p>
        </p:txBody>
      </p:sp>
      <p:sp>
        <p:nvSpPr>
          <p:cNvPr id="147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47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2053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2AD924-5B28-448E-A11C-A7269458FEE6}" type="slidenum">
              <a:rPr lang="en-US"/>
              <a:pPr/>
              <a:t>3</a:t>
            </a:fld>
            <a:endParaRPr lang="en-US"/>
          </a:p>
        </p:txBody>
      </p:sp>
      <p:sp>
        <p:nvSpPr>
          <p:cNvPr id="141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41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2AD924-5B28-448E-A11C-A7269458FEE6}" type="slidenum">
              <a:rPr lang="en-US"/>
              <a:pPr/>
              <a:t>4</a:t>
            </a:fld>
            <a:endParaRPr lang="en-US"/>
          </a:p>
        </p:txBody>
      </p:sp>
      <p:sp>
        <p:nvSpPr>
          <p:cNvPr id="141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41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DC020E-ECF1-465C-AC5B-02463F5328B0}" type="slidenum">
              <a:rPr lang="en-US"/>
              <a:pPr/>
              <a:t>5</a:t>
            </a:fld>
            <a:endParaRPr lang="en-US"/>
          </a:p>
        </p:txBody>
      </p:sp>
      <p:sp>
        <p:nvSpPr>
          <p:cNvPr id="147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47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DC020E-ECF1-465C-AC5B-02463F5328B0}" type="slidenum">
              <a:rPr lang="en-US"/>
              <a:pPr/>
              <a:t>6</a:t>
            </a:fld>
            <a:endParaRPr lang="en-US"/>
          </a:p>
        </p:txBody>
      </p:sp>
      <p:sp>
        <p:nvSpPr>
          <p:cNvPr id="147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47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DC020E-ECF1-465C-AC5B-02463F5328B0}" type="slidenum">
              <a:rPr lang="en-US"/>
              <a:pPr/>
              <a:t>7</a:t>
            </a:fld>
            <a:endParaRPr lang="en-US"/>
          </a:p>
        </p:txBody>
      </p:sp>
      <p:sp>
        <p:nvSpPr>
          <p:cNvPr id="147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47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DC020E-ECF1-465C-AC5B-02463F5328B0}" type="slidenum">
              <a:rPr lang="en-US"/>
              <a:pPr/>
              <a:t>9</a:t>
            </a:fld>
            <a:endParaRPr lang="en-US"/>
          </a:p>
        </p:txBody>
      </p:sp>
      <p:sp>
        <p:nvSpPr>
          <p:cNvPr id="147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47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8440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5/9/17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5/9/17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5/9/17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5/9/17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5/9/17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5/9/17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5/9/17</a:t>
            </a:fld>
            <a:endParaRPr lang="en-U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5/9/17</a:t>
            </a:fld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5/9/17</a:t>
            </a:fld>
            <a:endParaRPr lang="en-U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5/9/17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5/9/17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9B657F-0554-4F11-BE3A-19E43BC8DE95}" type="datetimeFigureOut">
              <a:rPr lang="en-US" smtClean="0"/>
              <a:pPr/>
              <a:t>5/9/17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.xml.rels><?xml version="1.0" encoding="UTF-8" standalone="yes"?>
<Relationships xmlns="http://schemas.openxmlformats.org/package/2006/relationships"><Relationship Id="rId20" Type="http://schemas.openxmlformats.org/officeDocument/2006/relationships/image" Target="../media/image22.png"/><Relationship Id="rId21" Type="http://schemas.openxmlformats.org/officeDocument/2006/relationships/image" Target="../media/image23.png"/><Relationship Id="rId22" Type="http://schemas.openxmlformats.org/officeDocument/2006/relationships/image" Target="../media/image24.png"/><Relationship Id="rId23" Type="http://schemas.openxmlformats.org/officeDocument/2006/relationships/image" Target="../media/image25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26" Type="http://schemas.openxmlformats.org/officeDocument/2006/relationships/image" Target="../media/image28.png"/><Relationship Id="rId27" Type="http://schemas.openxmlformats.org/officeDocument/2006/relationships/image" Target="../media/image29.png"/><Relationship Id="rId28" Type="http://schemas.openxmlformats.org/officeDocument/2006/relationships/image" Target="../media/image30.pn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30" Type="http://schemas.openxmlformats.org/officeDocument/2006/relationships/image" Target="../media/image32.png"/><Relationship Id="rId31" Type="http://schemas.openxmlformats.org/officeDocument/2006/relationships/image" Target="../media/image33.png"/><Relationship Id="rId32" Type="http://schemas.openxmlformats.org/officeDocument/2006/relationships/image" Target="../media/image34.png"/><Relationship Id="rId9" Type="http://schemas.openxmlformats.org/officeDocument/2006/relationships/image" Target="../media/image11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33" Type="http://schemas.openxmlformats.org/officeDocument/2006/relationships/image" Target="../media/image35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7" Type="http://schemas.openxmlformats.org/officeDocument/2006/relationships/image" Target="../media/image19.png"/><Relationship Id="rId18" Type="http://schemas.openxmlformats.org/officeDocument/2006/relationships/image" Target="../media/image20.png"/><Relationship Id="rId1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37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457200" y="468088"/>
            <a:ext cx="8229600" cy="5955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Trebuchet MS"/>
              <a:cs typeface="Trebuchet MS"/>
            </a:endParaRPr>
          </a:p>
          <a:p>
            <a:endParaRPr lang="es-ES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Trebuchet MS"/>
              <a:cs typeface="Trebuchet MS"/>
            </a:endParaRPr>
          </a:p>
          <a:p>
            <a:endParaRPr lang="es-ES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Trebuchet MS"/>
              <a:cs typeface="Trebuchet MS"/>
            </a:endParaRPr>
          </a:p>
          <a:p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Automatic Defect 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Recognition in X-ray Testing </a:t>
            </a: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using Computer Vision</a:t>
            </a:r>
          </a:p>
          <a:p>
            <a:endParaRPr lang="es-CL" sz="2800" dirty="0" smtClean="0">
              <a:latin typeface="Trebuchet MS"/>
              <a:cs typeface="Trebuchet MS"/>
            </a:endParaRPr>
          </a:p>
          <a:p>
            <a:endParaRPr lang="es-CL" sz="2800" dirty="0" smtClean="0">
              <a:solidFill>
                <a:srgbClr val="385D8A"/>
              </a:solidFill>
              <a:latin typeface="Trebuchet MS"/>
              <a:cs typeface="Trebuchet MS"/>
            </a:endParaRPr>
          </a:p>
          <a:p>
            <a:r>
              <a:rPr lang="es-CL" sz="2900" dirty="0" smtClean="0">
                <a:solidFill>
                  <a:srgbClr val="0000FF"/>
                </a:solidFill>
                <a:latin typeface="Trebuchet MS"/>
                <a:cs typeface="Trebuchet MS"/>
              </a:rPr>
              <a:t>Domingo Mery – Carlos Arteta</a:t>
            </a:r>
          </a:p>
          <a:p>
            <a:endParaRPr lang="es-CL" sz="1500" dirty="0" smtClean="0">
              <a:solidFill>
                <a:srgbClr val="A6A6A6"/>
              </a:solidFill>
              <a:latin typeface="Trebuchet MS"/>
              <a:cs typeface="Trebuchet MS"/>
            </a:endParaRPr>
          </a:p>
          <a:p>
            <a:r>
              <a:rPr lang="es-CL" sz="1500" dirty="0" smtClean="0">
                <a:solidFill>
                  <a:srgbClr val="A6A6A6"/>
                </a:solidFill>
                <a:latin typeface="Trebuchet MS"/>
                <a:cs typeface="Trebuchet MS"/>
              </a:rPr>
              <a:t>Department of Computer Science	</a:t>
            </a:r>
          </a:p>
          <a:p>
            <a:r>
              <a:rPr lang="es-CL" sz="1500" dirty="0" smtClean="0">
                <a:solidFill>
                  <a:srgbClr val="A6A6A6"/>
                </a:solidFill>
                <a:latin typeface="Trebuchet MS"/>
                <a:cs typeface="Trebuchet MS"/>
              </a:rPr>
              <a:t>Universidad Católica de Chile		</a:t>
            </a:r>
          </a:p>
          <a:p>
            <a:endParaRPr lang="es-CL" sz="1500" dirty="0" smtClean="0">
              <a:solidFill>
                <a:srgbClr val="A6A6A6"/>
              </a:solidFill>
              <a:latin typeface="Trebuchet MS"/>
              <a:cs typeface="Trebuchet MS"/>
            </a:endParaRPr>
          </a:p>
          <a:p>
            <a:r>
              <a:rPr lang="es-CL" sz="1500" dirty="0">
                <a:solidFill>
                  <a:srgbClr val="A6A6A6"/>
                </a:solidFill>
                <a:latin typeface="Trebuchet MS"/>
                <a:cs typeface="Trebuchet MS"/>
              </a:rPr>
              <a:t>Department of Engineering </a:t>
            </a:r>
            <a:r>
              <a:rPr lang="es-CL" sz="1500" dirty="0" smtClean="0">
                <a:solidFill>
                  <a:srgbClr val="A6A6A6"/>
                </a:solidFill>
                <a:latin typeface="Trebuchet MS"/>
                <a:cs typeface="Trebuchet MS"/>
              </a:rPr>
              <a:t>Science</a:t>
            </a:r>
          </a:p>
          <a:p>
            <a:r>
              <a:rPr lang="es-CL" sz="1500" dirty="0">
                <a:solidFill>
                  <a:srgbClr val="A6A6A6"/>
                </a:solidFill>
                <a:latin typeface="Trebuchet MS"/>
                <a:cs typeface="Trebuchet MS"/>
              </a:rPr>
              <a:t>University of Oxford, UK</a:t>
            </a:r>
          </a:p>
          <a:p>
            <a:endParaRPr lang="es-CL" dirty="0" smtClean="0">
              <a:solidFill>
                <a:schemeClr val="tx1">
                  <a:lumMod val="75000"/>
                  <a:lumOff val="25000"/>
                </a:schemeClr>
              </a:solidFill>
              <a:latin typeface="Trebuchet MS"/>
              <a:cs typeface="Trebuchet MS"/>
            </a:endParaRPr>
          </a:p>
          <a:p>
            <a:endParaRPr lang="es-CL" sz="2800" dirty="0" smtClean="0">
              <a:latin typeface="Trebuchet MS"/>
              <a:cs typeface="Trebuchet MS"/>
            </a:endParaRPr>
          </a:p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Trebuchet MS"/>
                <a:cs typeface="Trebuchet MS"/>
              </a:rPr>
              <a:t>WACV - 2017, Santa Rosa, CA, March 2017</a:t>
            </a:r>
            <a:endParaRPr lang="en-US" sz="28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50767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508000" y="348377"/>
            <a:ext cx="863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262626"/>
                </a:solidFill>
                <a:latin typeface="Trebuchet MS"/>
                <a:cs typeface="Trebuchet MS"/>
              </a:rPr>
              <a:t>X-ray testing: </a:t>
            </a:r>
            <a:r>
              <a:rPr lang="en-US" sz="2800" dirty="0" smtClean="0">
                <a:solidFill>
                  <a:srgbClr val="FF772B"/>
                </a:solidFill>
                <a:latin typeface="Trebuchet MS"/>
                <a:cs typeface="Trebuchet MS"/>
              </a:rPr>
              <a:t>Tested Computer Vision Methods</a:t>
            </a:r>
            <a:r>
              <a:rPr lang="en-US" dirty="0" smtClean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189" y="3953755"/>
            <a:ext cx="5057833" cy="1824477"/>
          </a:xfrm>
          <a:prstGeom prst="rect">
            <a:avLst/>
          </a:pr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6200000" scaled="0"/>
          </a:gradFill>
        </p:spPr>
      </p:pic>
      <p:sp>
        <p:nvSpPr>
          <p:cNvPr id="7" name="TextBox 6"/>
          <p:cNvSpPr txBox="1"/>
          <p:nvPr/>
        </p:nvSpPr>
        <p:spPr>
          <a:xfrm>
            <a:off x="330736" y="1319179"/>
            <a:ext cx="8968902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Features:</a:t>
            </a:r>
            <a:r>
              <a:rPr lang="en-US" sz="2800" dirty="0" smtClean="0"/>
              <a:t> LBP, BSIF, BRISK, HOG, SURF, SIFT, CLP, INT, DCT, Fourier, Gabor, </a:t>
            </a:r>
            <a:r>
              <a:rPr lang="en-US" sz="2800" dirty="0" err="1" smtClean="0"/>
              <a:t>Haralick</a:t>
            </a:r>
            <a:r>
              <a:rPr lang="en-US" sz="2800" dirty="0" smtClean="0"/>
              <a:t>, Sparse representations, Deep models (VGG, </a:t>
            </a:r>
            <a:r>
              <a:rPr lang="en-US" sz="2800" dirty="0" err="1" smtClean="0"/>
              <a:t>AlexNet</a:t>
            </a:r>
            <a:r>
              <a:rPr lang="en-US" sz="2800" dirty="0" smtClean="0"/>
              <a:t>, </a:t>
            </a:r>
            <a:r>
              <a:rPr lang="en-US" sz="2800" dirty="0" err="1" smtClean="0"/>
              <a:t>GoogleNet</a:t>
            </a:r>
            <a:r>
              <a:rPr lang="en-US" sz="2800" dirty="0" smtClean="0"/>
              <a:t>, </a:t>
            </a:r>
            <a:r>
              <a:rPr lang="en-US" sz="2800" dirty="0" err="1" smtClean="0"/>
              <a:t>Xnet</a:t>
            </a:r>
            <a:r>
              <a:rPr lang="en-US" sz="2800" dirty="0" smtClean="0"/>
              <a:t>)</a:t>
            </a:r>
          </a:p>
          <a:p>
            <a:pPr>
              <a:spcBef>
                <a:spcPts val="1800"/>
              </a:spcBef>
            </a:pPr>
            <a:r>
              <a:rPr lang="en-US" sz="2800" b="1" dirty="0" smtClean="0"/>
              <a:t>Classifiers:</a:t>
            </a:r>
            <a:r>
              <a:rPr lang="en-US" sz="2800" dirty="0" smtClean="0"/>
              <a:t> KNN, SVM, ANN, SRC, </a:t>
            </a:r>
            <a:r>
              <a:rPr lang="en-US" sz="2800" dirty="0" err="1" smtClean="0"/>
              <a:t>SoftMax</a:t>
            </a:r>
            <a:r>
              <a:rPr lang="en-US" sz="2800" dirty="0" smtClean="0"/>
              <a:t>.</a:t>
            </a:r>
          </a:p>
          <a:p>
            <a:endParaRPr lang="en-US" sz="2800" dirty="0"/>
          </a:p>
          <a:p>
            <a:r>
              <a:rPr lang="en-US" sz="2800" b="1" dirty="0" smtClean="0"/>
              <a:t>New CNN:</a:t>
            </a:r>
            <a:r>
              <a:rPr lang="en-US" sz="2800" dirty="0" smtClean="0"/>
              <a:t> </a:t>
            </a:r>
            <a:r>
              <a:rPr lang="en-US" sz="2800" dirty="0" err="1" smtClean="0"/>
              <a:t>Xnet</a:t>
            </a:r>
            <a:endParaRPr lang="en-US" sz="2800" dirty="0" smtClean="0"/>
          </a:p>
          <a:p>
            <a:pPr marL="571500" indent="-571500">
              <a:buFont typeface="Arial" charset="0"/>
              <a:buChar char="•"/>
            </a:pPr>
            <a:r>
              <a:rPr lang="en-US" sz="2800" dirty="0" smtClean="0"/>
              <a:t>10 layers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800" dirty="0" smtClean="0"/>
              <a:t>conv, pool, </a:t>
            </a:r>
            <a:r>
              <a:rPr lang="en-US" sz="2800" dirty="0" err="1" smtClean="0"/>
              <a:t>relu</a:t>
            </a:r>
            <a:endParaRPr lang="en-US" sz="2800" dirty="0" smtClean="0"/>
          </a:p>
          <a:p>
            <a:pPr marL="571500" indent="-571500">
              <a:buFont typeface="Arial" charset="0"/>
              <a:buChar char="•"/>
            </a:pPr>
            <a:r>
              <a:rPr lang="en-US" sz="2800" dirty="0" smtClean="0"/>
              <a:t>pre-trained on </a:t>
            </a:r>
          </a:p>
          <a:p>
            <a:r>
              <a:rPr lang="en-US" sz="2800" dirty="0" smtClean="0"/>
              <a:t>       ImageNet</a:t>
            </a:r>
            <a:endParaRPr lang="en-US" sz="2800" dirty="0"/>
          </a:p>
        </p:txBody>
      </p:sp>
      <p:sp>
        <p:nvSpPr>
          <p:cNvPr id="8" name="Rounded Rectangle 7"/>
          <p:cNvSpPr/>
          <p:nvPr/>
        </p:nvSpPr>
        <p:spPr>
          <a:xfrm>
            <a:off x="194552" y="3494932"/>
            <a:ext cx="8774349" cy="2808591"/>
          </a:xfrm>
          <a:prstGeom prst="roundRect">
            <a:avLst>
              <a:gd name="adj" fmla="val 6177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3004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508000" y="348377"/>
            <a:ext cx="863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262626"/>
                </a:solidFill>
                <a:latin typeface="Trebuchet MS"/>
                <a:cs typeface="Trebuchet MS"/>
              </a:rPr>
              <a:t>X-ray testing: </a:t>
            </a:r>
            <a:r>
              <a:rPr lang="en-US" sz="2800" dirty="0" smtClean="0">
                <a:solidFill>
                  <a:srgbClr val="FF772B"/>
                </a:solidFill>
                <a:latin typeface="Trebuchet MS"/>
                <a:cs typeface="Trebuchet MS"/>
              </a:rPr>
              <a:t>Experimental Results - Performance</a:t>
            </a:r>
            <a:r>
              <a:rPr lang="en-US" dirty="0" smtClean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15" y="860502"/>
            <a:ext cx="6895654" cy="571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9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61" y="1405053"/>
            <a:ext cx="3339512" cy="40478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34575" y="2899318"/>
            <a:ext cx="51106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800" b="1" dirty="0" smtClean="0">
                <a:solidFill>
                  <a:srgbClr val="FFFF00"/>
                </a:solidFill>
                <a:latin typeface="Apple Chancery" charset="0"/>
                <a:ea typeface="Apple Chancery" charset="0"/>
                <a:cs typeface="Apple Chancery" charset="0"/>
              </a:rPr>
              <a:t>And </a:t>
            </a:r>
            <a:r>
              <a:rPr lang="es-ES_tradnl" sz="4800" b="1" dirty="0" err="1" smtClean="0">
                <a:solidFill>
                  <a:srgbClr val="FFFF00"/>
                </a:solidFill>
                <a:latin typeface="Apple Chancery" charset="0"/>
                <a:ea typeface="Apple Chancery" charset="0"/>
                <a:cs typeface="Apple Chancery" charset="0"/>
              </a:rPr>
              <a:t>the</a:t>
            </a:r>
            <a:r>
              <a:rPr lang="es-ES_tradnl" sz="4800" b="1" dirty="0" smtClean="0">
                <a:solidFill>
                  <a:srgbClr val="FFFF00"/>
                </a:solidFill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s-ES_tradnl" sz="4800" b="1" dirty="0" err="1" smtClean="0">
                <a:solidFill>
                  <a:srgbClr val="FFFF00"/>
                </a:solidFill>
                <a:latin typeface="Apple Chancery" charset="0"/>
                <a:ea typeface="Apple Chancery" charset="0"/>
                <a:cs typeface="Apple Chancery" charset="0"/>
              </a:rPr>
              <a:t>winner</a:t>
            </a:r>
            <a:r>
              <a:rPr lang="es-ES_tradnl" sz="4800" b="1" dirty="0" smtClean="0">
                <a:solidFill>
                  <a:srgbClr val="FFFF00"/>
                </a:solidFill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s-ES_tradnl" sz="4800" b="1" dirty="0" err="1" smtClean="0">
                <a:solidFill>
                  <a:srgbClr val="FFFF00"/>
                </a:solidFill>
                <a:latin typeface="Apple Chancery" charset="0"/>
                <a:ea typeface="Apple Chancery" charset="0"/>
                <a:cs typeface="Apple Chancery" charset="0"/>
              </a:rPr>
              <a:t>is</a:t>
            </a:r>
            <a:r>
              <a:rPr lang="es-ES_tradnl" sz="4800" b="1" dirty="0" smtClean="0">
                <a:solidFill>
                  <a:srgbClr val="FFFF00"/>
                </a:solidFill>
                <a:latin typeface="Apple Chancery" charset="0"/>
                <a:ea typeface="Apple Chancery" charset="0"/>
                <a:cs typeface="Apple Chancery" charset="0"/>
              </a:rPr>
              <a:t>...</a:t>
            </a:r>
            <a:endParaRPr lang="es-ES_tradnl" sz="4800" b="1" dirty="0">
              <a:solidFill>
                <a:srgbClr val="FFFF0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15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508000" y="348377"/>
            <a:ext cx="863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262626"/>
                </a:solidFill>
                <a:latin typeface="Trebuchet MS"/>
                <a:cs typeface="Trebuchet MS"/>
              </a:rPr>
              <a:t>X-ray testing: </a:t>
            </a:r>
            <a:r>
              <a:rPr lang="en-US" sz="2800" dirty="0" smtClean="0">
                <a:solidFill>
                  <a:srgbClr val="FF772B"/>
                </a:solidFill>
                <a:latin typeface="Trebuchet MS"/>
                <a:cs typeface="Trebuchet MS"/>
              </a:rPr>
              <a:t>Experimental Results - Performance</a:t>
            </a:r>
            <a:r>
              <a:rPr lang="en-US" dirty="0" smtClean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15" y="860502"/>
            <a:ext cx="6895654" cy="5718717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7917366" y="1583473"/>
            <a:ext cx="82519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70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508000" y="348377"/>
            <a:ext cx="8636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262626"/>
                </a:solidFill>
                <a:latin typeface="Trebuchet MS"/>
                <a:cs typeface="Trebuchet MS"/>
              </a:rPr>
              <a:t>X-ray testing: </a:t>
            </a:r>
            <a:r>
              <a:rPr lang="en-US" sz="2800" dirty="0" smtClean="0">
                <a:solidFill>
                  <a:srgbClr val="FF772B"/>
                </a:solidFill>
                <a:latin typeface="Trebuchet MS"/>
                <a:cs typeface="Trebuchet MS"/>
              </a:rPr>
              <a:t>Experimental Results - </a:t>
            </a:r>
            <a:r>
              <a:rPr lang="en-US" sz="2800" dirty="0" err="1" smtClean="0">
                <a:solidFill>
                  <a:srgbClr val="FF772B"/>
                </a:solidFill>
                <a:latin typeface="Trebuchet MS"/>
                <a:cs typeface="Trebuchet MS"/>
              </a:rPr>
              <a:t>SlidingWindows</a:t>
            </a:r>
            <a:r>
              <a:rPr lang="en-US" dirty="0" smtClean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14" y="2639858"/>
            <a:ext cx="2355010" cy="16459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414" y="2639858"/>
            <a:ext cx="2355010" cy="1645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814" y="2639858"/>
            <a:ext cx="2355010" cy="16459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27411" y="4326669"/>
            <a:ext cx="7012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Detection using sliding windows </a:t>
            </a:r>
            <a:r>
              <a:rPr lang="en-US" sz="2000" smtClean="0"/>
              <a:t>with LBP and SVM-Lin.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57794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508000" y="348377"/>
            <a:ext cx="863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262626"/>
                </a:solidFill>
                <a:latin typeface="Trebuchet MS"/>
                <a:cs typeface="Trebuchet MS"/>
              </a:rPr>
              <a:t>X-ray testing: </a:t>
            </a:r>
            <a:r>
              <a:rPr lang="en-US" sz="2800" dirty="0" smtClean="0">
                <a:solidFill>
                  <a:srgbClr val="FF772B"/>
                </a:solidFill>
                <a:latin typeface="Trebuchet MS"/>
                <a:cs typeface="Trebuchet MS"/>
              </a:rPr>
              <a:t>Conclusions</a:t>
            </a:r>
            <a:r>
              <a:rPr lang="en-US" dirty="0" smtClean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199" y="1421539"/>
            <a:ext cx="8151541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charset="0"/>
              <a:buChar char="•"/>
            </a:pPr>
            <a:r>
              <a:rPr lang="en-US" sz="2000" dirty="0"/>
              <a:t>Comparative evaluation of 24 computer vision algorithms that can be used in the automated defect recognition in X-ray testing (including deep learning, sparse representations and classical pattern recognition strategies). 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sz="2000" dirty="0"/>
              <a:t>New dataset containing 47.520 cropped X-ray images of 32 x 32 pixels with defects and no-defects in automotive components. 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sz="2000" dirty="0" smtClean="0"/>
              <a:t>Evaluation protocol that can be used to experiment on the dataset. 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sz="2000" dirty="0" err="1" smtClean="0"/>
              <a:t>Matlab</a:t>
            </a:r>
            <a:r>
              <a:rPr lang="en-US" sz="2000" dirty="0" smtClean="0"/>
              <a:t> </a:t>
            </a:r>
            <a:r>
              <a:rPr lang="en-US" sz="2000" dirty="0"/>
              <a:t>code and dataset are available </a:t>
            </a:r>
            <a:r>
              <a:rPr lang="en-US" sz="2000" dirty="0" smtClean="0"/>
              <a:t>on-line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sz="2000" dirty="0" smtClean="0"/>
              <a:t>The </a:t>
            </a:r>
            <a:r>
              <a:rPr lang="en-US" sz="2000" dirty="0"/>
              <a:t>best performance was achieved by a simple LBP descriptor with a SVM-linear classifier obtaining 95.2% of accuracy. </a:t>
            </a:r>
            <a:endParaRPr lang="en-US" sz="2000" dirty="0" smtClean="0"/>
          </a:p>
          <a:p>
            <a:pPr marL="285750" indent="-285750" algn="just">
              <a:buFont typeface="Arial" charset="0"/>
              <a:buChar char="•"/>
            </a:pPr>
            <a:r>
              <a:rPr lang="en-US" sz="2000" dirty="0" smtClean="0"/>
              <a:t>Preliminary </a:t>
            </a:r>
            <a:r>
              <a:rPr lang="en-US" sz="2000" dirty="0"/>
              <a:t>results with CNN models showed that features extracted from CNN networks </a:t>
            </a:r>
            <a:r>
              <a:rPr lang="en-US" sz="2000" dirty="0" smtClean="0"/>
              <a:t>have medium </a:t>
            </a:r>
            <a:r>
              <a:rPr lang="en-US" sz="2000" dirty="0"/>
              <a:t>performance. </a:t>
            </a:r>
            <a:endParaRPr lang="en-US" sz="2000" dirty="0" smtClean="0"/>
          </a:p>
          <a:p>
            <a:pPr marL="285750" indent="-285750" algn="just">
              <a:buFont typeface="Arial" charset="0"/>
              <a:buChar char="•"/>
            </a:pPr>
            <a:r>
              <a:rPr lang="en-US" sz="2000" dirty="0" smtClean="0"/>
              <a:t>This </a:t>
            </a:r>
            <a:r>
              <a:rPr lang="en-US" sz="2000" dirty="0"/>
              <a:t>methodology can be applied to other kind of defects (such as discontinuities in the welding process, concrete defects, glass defects or steel surface defects among others) if we have a large enough database of representative images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7748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508000" y="348377"/>
            <a:ext cx="863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262626"/>
                </a:solidFill>
                <a:latin typeface="Trebuchet MS"/>
                <a:cs typeface="Trebuchet MS"/>
              </a:rPr>
              <a:t>X-ray testing: </a:t>
            </a:r>
            <a:r>
              <a:rPr lang="en-US" sz="2800" dirty="0" smtClean="0">
                <a:solidFill>
                  <a:srgbClr val="FF772B"/>
                </a:solidFill>
                <a:latin typeface="Trebuchet MS"/>
                <a:cs typeface="Trebuchet MS"/>
              </a:rPr>
              <a:t>Conclusions</a:t>
            </a:r>
            <a:r>
              <a:rPr lang="en-US" dirty="0" smtClean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199" y="1711470"/>
            <a:ext cx="815154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charset="0"/>
              <a:buChar char="•"/>
            </a:pPr>
            <a:r>
              <a:rPr lang="en-US" sz="2800" dirty="0" smtClean="0"/>
              <a:t>24 </a:t>
            </a:r>
            <a:r>
              <a:rPr lang="en-US" sz="2800" dirty="0"/>
              <a:t>computer vision algorithms </a:t>
            </a:r>
            <a:r>
              <a:rPr lang="en-US" sz="2800" dirty="0" smtClean="0"/>
              <a:t>for defect recognition.</a:t>
            </a:r>
          </a:p>
          <a:p>
            <a:pPr marL="285750" indent="-285750" algn="just">
              <a:buFont typeface="Arial" charset="0"/>
              <a:buChar char="•"/>
            </a:pPr>
            <a:endParaRPr lang="en-US" sz="2800" dirty="0"/>
          </a:p>
          <a:p>
            <a:pPr marL="285750" indent="-285750" algn="just">
              <a:buFont typeface="Arial" charset="0"/>
              <a:buChar char="•"/>
            </a:pPr>
            <a:r>
              <a:rPr lang="en-US" sz="2800" dirty="0"/>
              <a:t>New dataset </a:t>
            </a:r>
            <a:r>
              <a:rPr lang="en-US" sz="2800" dirty="0" smtClean="0"/>
              <a:t>with </a:t>
            </a:r>
            <a:r>
              <a:rPr lang="en-US" sz="2800" dirty="0"/>
              <a:t>47.520 cropped X-ray </a:t>
            </a:r>
            <a:r>
              <a:rPr lang="en-US" sz="2800" dirty="0" smtClean="0"/>
              <a:t>images. </a:t>
            </a:r>
            <a:endParaRPr lang="en-US" sz="2800" dirty="0"/>
          </a:p>
          <a:p>
            <a:pPr marL="285750" indent="-285750" algn="just">
              <a:buFont typeface="Arial" charset="0"/>
              <a:buChar char="•"/>
            </a:pPr>
            <a:endParaRPr lang="en-US" sz="2800" dirty="0" smtClean="0"/>
          </a:p>
          <a:p>
            <a:pPr marL="285750" indent="-285750" algn="just">
              <a:buFont typeface="Arial" charset="0"/>
              <a:buChar char="•"/>
            </a:pPr>
            <a:r>
              <a:rPr lang="en-US" sz="2800" dirty="0" err="1" smtClean="0"/>
              <a:t>Matlab</a:t>
            </a:r>
            <a:r>
              <a:rPr lang="en-US" sz="2800" dirty="0" smtClean="0"/>
              <a:t> </a:t>
            </a:r>
            <a:r>
              <a:rPr lang="en-US" sz="2800" dirty="0"/>
              <a:t>code </a:t>
            </a:r>
            <a:r>
              <a:rPr lang="en-US" sz="2800" dirty="0" smtClean="0"/>
              <a:t>available on-line</a:t>
            </a:r>
          </a:p>
          <a:p>
            <a:pPr marL="285750" indent="-285750" algn="just">
              <a:buFont typeface="Arial" charset="0"/>
              <a:buChar char="•"/>
            </a:pPr>
            <a:endParaRPr lang="en-US" sz="2800" dirty="0" smtClean="0"/>
          </a:p>
          <a:p>
            <a:pPr marL="285750" indent="-285750" algn="just">
              <a:buFont typeface="Arial" charset="0"/>
              <a:buChar char="•"/>
            </a:pPr>
            <a:r>
              <a:rPr lang="en-US" sz="2800" dirty="0" smtClean="0"/>
              <a:t>The </a:t>
            </a:r>
            <a:r>
              <a:rPr lang="en-US" sz="2800" dirty="0"/>
              <a:t>best </a:t>
            </a:r>
            <a:r>
              <a:rPr lang="en-US" sz="2800" dirty="0" smtClean="0"/>
              <a:t>performance: SVM + LBP = 95.2%. </a:t>
            </a:r>
          </a:p>
          <a:p>
            <a:pPr marL="285750" indent="-285750" algn="just">
              <a:buFont typeface="Arial" charset="0"/>
              <a:buChar char="•"/>
            </a:pPr>
            <a:endParaRPr lang="en-US" sz="2800" dirty="0" smtClean="0"/>
          </a:p>
          <a:p>
            <a:pPr marL="285750" indent="-285750" algn="just">
              <a:buFont typeface="Arial" charset="0"/>
              <a:buChar char="•"/>
            </a:pPr>
            <a:r>
              <a:rPr lang="en-US" sz="2800" dirty="0" smtClean="0"/>
              <a:t>Methodology </a:t>
            </a:r>
            <a:r>
              <a:rPr lang="en-US" sz="2800" dirty="0"/>
              <a:t>can be applied to other kind of </a:t>
            </a:r>
            <a:r>
              <a:rPr lang="en-US" sz="2800" dirty="0" smtClean="0"/>
              <a:t>defects.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0020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457200" y="468088"/>
            <a:ext cx="8229600" cy="5955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Trebuchet MS"/>
              <a:cs typeface="Trebuchet MS"/>
            </a:endParaRPr>
          </a:p>
          <a:p>
            <a:endParaRPr lang="es-ES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Trebuchet MS"/>
              <a:cs typeface="Trebuchet MS"/>
            </a:endParaRPr>
          </a:p>
          <a:p>
            <a:endParaRPr lang="es-ES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Trebuchet MS"/>
              <a:cs typeface="Trebuchet MS"/>
            </a:endParaRPr>
          </a:p>
          <a:p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Automatic Defect 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Recognition in X-ray Testing </a:t>
            </a: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using Computer Vision</a:t>
            </a:r>
          </a:p>
          <a:p>
            <a:endParaRPr lang="es-CL" sz="2800" dirty="0" smtClean="0">
              <a:latin typeface="Trebuchet MS"/>
              <a:cs typeface="Trebuchet MS"/>
            </a:endParaRPr>
          </a:p>
          <a:p>
            <a:endParaRPr lang="es-CL" sz="2800" dirty="0" smtClean="0">
              <a:solidFill>
                <a:srgbClr val="385D8A"/>
              </a:solidFill>
              <a:latin typeface="Trebuchet MS"/>
              <a:cs typeface="Trebuchet MS"/>
            </a:endParaRPr>
          </a:p>
          <a:p>
            <a:r>
              <a:rPr lang="es-CL" sz="2900" dirty="0" smtClean="0">
                <a:solidFill>
                  <a:srgbClr val="0000FF"/>
                </a:solidFill>
                <a:latin typeface="Trebuchet MS"/>
                <a:cs typeface="Trebuchet MS"/>
              </a:rPr>
              <a:t>Domingo Mery – Carlos Arteta</a:t>
            </a:r>
          </a:p>
          <a:p>
            <a:endParaRPr lang="es-CL" sz="1500" dirty="0" smtClean="0">
              <a:solidFill>
                <a:srgbClr val="A6A6A6"/>
              </a:solidFill>
              <a:latin typeface="Trebuchet MS"/>
              <a:cs typeface="Trebuchet MS"/>
            </a:endParaRPr>
          </a:p>
          <a:p>
            <a:r>
              <a:rPr lang="es-CL" sz="1500" dirty="0" smtClean="0">
                <a:solidFill>
                  <a:srgbClr val="A6A6A6"/>
                </a:solidFill>
                <a:latin typeface="Trebuchet MS"/>
                <a:cs typeface="Trebuchet MS"/>
              </a:rPr>
              <a:t>Department of Computer Science	</a:t>
            </a:r>
          </a:p>
          <a:p>
            <a:r>
              <a:rPr lang="es-CL" sz="1500" dirty="0" smtClean="0">
                <a:solidFill>
                  <a:srgbClr val="A6A6A6"/>
                </a:solidFill>
                <a:latin typeface="Trebuchet MS"/>
                <a:cs typeface="Trebuchet MS"/>
              </a:rPr>
              <a:t>Universidad Católica de Chile		</a:t>
            </a:r>
          </a:p>
          <a:p>
            <a:endParaRPr lang="es-CL" sz="1500" dirty="0" smtClean="0">
              <a:solidFill>
                <a:srgbClr val="A6A6A6"/>
              </a:solidFill>
              <a:latin typeface="Trebuchet MS"/>
              <a:cs typeface="Trebuchet MS"/>
            </a:endParaRPr>
          </a:p>
          <a:p>
            <a:r>
              <a:rPr lang="es-CL" sz="1500" dirty="0">
                <a:solidFill>
                  <a:srgbClr val="A6A6A6"/>
                </a:solidFill>
                <a:latin typeface="Trebuchet MS"/>
                <a:cs typeface="Trebuchet MS"/>
              </a:rPr>
              <a:t>Department of Engineering </a:t>
            </a:r>
            <a:r>
              <a:rPr lang="es-CL" sz="1500" dirty="0" smtClean="0">
                <a:solidFill>
                  <a:srgbClr val="A6A6A6"/>
                </a:solidFill>
                <a:latin typeface="Trebuchet MS"/>
                <a:cs typeface="Trebuchet MS"/>
              </a:rPr>
              <a:t>Science</a:t>
            </a:r>
          </a:p>
          <a:p>
            <a:r>
              <a:rPr lang="es-CL" sz="1500" dirty="0">
                <a:solidFill>
                  <a:srgbClr val="A6A6A6"/>
                </a:solidFill>
                <a:latin typeface="Trebuchet MS"/>
                <a:cs typeface="Trebuchet MS"/>
              </a:rPr>
              <a:t>University of Oxford, UK</a:t>
            </a:r>
          </a:p>
          <a:p>
            <a:endParaRPr lang="es-CL" dirty="0" smtClean="0">
              <a:solidFill>
                <a:schemeClr val="tx1">
                  <a:lumMod val="75000"/>
                  <a:lumOff val="25000"/>
                </a:schemeClr>
              </a:solidFill>
              <a:latin typeface="Trebuchet MS"/>
              <a:cs typeface="Trebuchet MS"/>
            </a:endParaRPr>
          </a:p>
          <a:p>
            <a:endParaRPr lang="es-CL" sz="2800" dirty="0" smtClean="0">
              <a:latin typeface="Trebuchet MS"/>
              <a:cs typeface="Trebuchet MS"/>
            </a:endParaRPr>
          </a:p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Trebuchet MS"/>
                <a:cs typeface="Trebuchet MS"/>
              </a:rPr>
              <a:t>WACV - 2017, Santa Rosa, CA, March 2017</a:t>
            </a:r>
            <a:endParaRPr lang="en-US" sz="28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7254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262626"/>
                </a:solidFill>
                <a:latin typeface="Trebuchet MS"/>
                <a:cs typeface="Trebuchet MS"/>
              </a:rPr>
              <a:t>X-ray testing: </a:t>
            </a:r>
            <a:r>
              <a:rPr lang="en-US" sz="2800" dirty="0" smtClean="0">
                <a:solidFill>
                  <a:srgbClr val="FF772B"/>
                </a:solidFill>
                <a:latin typeface="Trebuchet MS"/>
                <a:cs typeface="Trebuchet MS"/>
              </a:rPr>
              <a:t>Castings</a:t>
            </a:r>
            <a:r>
              <a:rPr lang="en-US" dirty="0" smtClean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pic>
        <p:nvPicPr>
          <p:cNvPr id="11" name="2 Imagen" descr="bmw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90" y="1070013"/>
            <a:ext cx="4323986" cy="557784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007429" y="1284949"/>
            <a:ext cx="3284438" cy="5159393"/>
            <a:chOff x="5007429" y="1284949"/>
            <a:chExt cx="3284438" cy="5159393"/>
          </a:xfrm>
        </p:grpSpPr>
        <p:pic>
          <p:nvPicPr>
            <p:cNvPr id="12" name="Picture 11"/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429" y="1284949"/>
              <a:ext cx="3273552" cy="245835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8315" y="3984606"/>
              <a:ext cx="3273552" cy="2459736"/>
            </a:xfrm>
            <a:prstGeom prst="rect">
              <a:avLst/>
            </a:prstGeom>
          </p:spPr>
        </p:pic>
      </p:grpSp>
      <p:sp>
        <p:nvSpPr>
          <p:cNvPr id="2" name="Oval 1"/>
          <p:cNvSpPr/>
          <p:nvPr/>
        </p:nvSpPr>
        <p:spPr>
          <a:xfrm rot="21333072">
            <a:off x="3560662" y="1372090"/>
            <a:ext cx="737425" cy="113924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Rectangle 3"/>
          <p:cNvSpPr/>
          <p:nvPr/>
        </p:nvSpPr>
        <p:spPr>
          <a:xfrm>
            <a:off x="5159829" y="283029"/>
            <a:ext cx="2808514" cy="6531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angle 13"/>
          <p:cNvSpPr/>
          <p:nvPr/>
        </p:nvSpPr>
        <p:spPr>
          <a:xfrm>
            <a:off x="1336966" y="6082144"/>
            <a:ext cx="2154381" cy="3255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Rectangle 14"/>
          <p:cNvSpPr/>
          <p:nvPr/>
        </p:nvSpPr>
        <p:spPr>
          <a:xfrm>
            <a:off x="3615047" y="1717964"/>
            <a:ext cx="756062" cy="13092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angle 15"/>
          <p:cNvSpPr/>
          <p:nvPr/>
        </p:nvSpPr>
        <p:spPr>
          <a:xfrm rot="19662959">
            <a:off x="3389086" y="1437739"/>
            <a:ext cx="447943" cy="11509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5155203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262626"/>
                </a:solidFill>
                <a:latin typeface="Trebuchet MS"/>
                <a:cs typeface="Trebuchet MS"/>
              </a:rPr>
              <a:t>X-ray testing: </a:t>
            </a:r>
            <a:r>
              <a:rPr lang="en-US" sz="2800" dirty="0" smtClean="0">
                <a:solidFill>
                  <a:srgbClr val="FF772B"/>
                </a:solidFill>
                <a:latin typeface="Trebuchet MS"/>
                <a:cs typeface="Trebuchet MS"/>
              </a:rPr>
              <a:t>Castings</a:t>
            </a:r>
            <a:r>
              <a:rPr lang="en-US" dirty="0" smtClean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1800" y="5727700"/>
            <a:ext cx="8153400" cy="444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4"/>
          <p:cNvSpPr/>
          <p:nvPr/>
        </p:nvSpPr>
        <p:spPr>
          <a:xfrm>
            <a:off x="444500" y="889000"/>
            <a:ext cx="8153400" cy="444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CastingsInspection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9150" y="933450"/>
            <a:ext cx="75057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11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09850" y="2343150"/>
            <a:ext cx="6076950" cy="405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16257" name="Picture 65" descr="3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58" name="Picture 66" descr="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59" name="Picture 67" descr="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60" name="Picture 68" descr="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61" name="Picture 69" descr="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62" name="Picture 70" descr="5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63" name="Picture 71" descr="6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64" name="Picture 72" descr="7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65" name="Picture 73" descr="8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66" name="Picture 74" descr="9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67" name="Picture 75" descr="10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68" name="Picture 76" descr="11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69" name="Picture 77" descr="12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70" name="Picture 78" descr="13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71" name="Picture 79" descr="14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72" name="Picture 80" descr="15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73" name="Picture 81" descr="16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74" name="Picture 82" descr="17"/>
          <p:cNvPicPr>
            <a:picLocks noChangeAspect="1" noChangeArrowheads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75" name="Picture 83" descr="18"/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76" name="Picture 84" descr="19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77" name="Picture 85" descr="20"/>
          <p:cNvPicPr>
            <a:picLocks noChangeAspect="1" noChangeArrowheads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78" name="Picture 86" descr="21"/>
          <p:cNvPicPr>
            <a:picLocks noChangeAspect="1" noChangeArrowheads="1"/>
          </p:cNvPicPr>
          <p:nvPr/>
        </p:nvPicPr>
        <p:blipFill>
          <a:blip r:embed="rId25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79" name="Picture 87" descr="22"/>
          <p:cNvPicPr>
            <a:picLocks noChangeAspect="1" noChangeArrowheads="1"/>
          </p:cNvPicPr>
          <p:nvPr/>
        </p:nvPicPr>
        <p:blipFill>
          <a:blip r:embed="rId26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80" name="Picture 88" descr="23"/>
          <p:cNvPicPr>
            <a:picLocks noChangeAspect="1" noChangeArrowheads="1"/>
          </p:cNvPicPr>
          <p:nvPr/>
        </p:nvPicPr>
        <p:blipFill>
          <a:blip r:embed="rId27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81" name="Picture 89" descr="24"/>
          <p:cNvPicPr>
            <a:picLocks noChangeAspect="1" noChangeArrowheads="1"/>
          </p:cNvPicPr>
          <p:nvPr/>
        </p:nvPicPr>
        <p:blipFill>
          <a:blip r:embed="rId28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82" name="Picture 90" descr="25"/>
          <p:cNvPicPr>
            <a:picLocks noChangeAspect="1" noChangeArrowheads="1"/>
          </p:cNvPicPr>
          <p:nvPr/>
        </p:nvPicPr>
        <p:blipFill>
          <a:blip r:embed="rId29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83" name="Picture 91" descr="26"/>
          <p:cNvPicPr>
            <a:picLocks noChangeAspect="1" noChangeArrowheads="1"/>
          </p:cNvPicPr>
          <p:nvPr/>
        </p:nvPicPr>
        <p:blipFill>
          <a:blip r:embed="rId30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84" name="Picture 92" descr="27"/>
          <p:cNvPicPr>
            <a:picLocks noChangeAspect="1" noChangeArrowheads="1"/>
          </p:cNvPicPr>
          <p:nvPr/>
        </p:nvPicPr>
        <p:blipFill>
          <a:blip r:embed="rId31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85" name="Picture 93" descr="28"/>
          <p:cNvPicPr>
            <a:picLocks noChangeAspect="1" noChangeArrowheads="1"/>
          </p:cNvPicPr>
          <p:nvPr/>
        </p:nvPicPr>
        <p:blipFill>
          <a:blip r:embed="rId32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pic>
        <p:nvPicPr>
          <p:cNvPr id="1416286" name="Picture 94" descr="29"/>
          <p:cNvPicPr>
            <a:picLocks noChangeAspect="1" noChangeArrowheads="1"/>
          </p:cNvPicPr>
          <p:nvPr/>
        </p:nvPicPr>
        <p:blipFill>
          <a:blip r:embed="rId33"/>
          <a:srcRect/>
          <a:stretch>
            <a:fillRect/>
          </a:stretch>
        </p:blipFill>
        <p:spPr bwMode="auto">
          <a:xfrm>
            <a:off x="609600" y="1054101"/>
            <a:ext cx="2641600" cy="1971675"/>
          </a:xfrm>
          <a:prstGeom prst="rect">
            <a:avLst/>
          </a:prstGeom>
          <a:noFill/>
        </p:spPr>
      </p:pic>
      <p:grpSp>
        <p:nvGrpSpPr>
          <p:cNvPr id="2" name="Group 42"/>
          <p:cNvGrpSpPr>
            <a:grpSpLocks/>
          </p:cNvGrpSpPr>
          <p:nvPr/>
        </p:nvGrpSpPr>
        <p:grpSpPr bwMode="auto">
          <a:xfrm rot="13516876" flipH="1">
            <a:off x="3723843" y="3864258"/>
            <a:ext cx="3365919" cy="1395003"/>
            <a:chOff x="867" y="1616"/>
            <a:chExt cx="1405" cy="445"/>
          </a:xfrm>
        </p:grpSpPr>
        <p:sp>
          <p:nvSpPr>
            <p:cNvPr id="1416235" name="Line 43"/>
            <p:cNvSpPr>
              <a:spLocks noChangeShapeType="1"/>
            </p:cNvSpPr>
            <p:nvPr/>
          </p:nvSpPr>
          <p:spPr bwMode="auto">
            <a:xfrm flipH="1">
              <a:off x="922" y="1786"/>
              <a:ext cx="1350" cy="275"/>
            </a:xfrm>
            <a:prstGeom prst="line">
              <a:avLst/>
            </a:prstGeom>
            <a:noFill/>
            <a:ln w="9525">
              <a:solidFill>
                <a:srgbClr val="FFFF99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6236" name="Line 44"/>
            <p:cNvSpPr>
              <a:spLocks noChangeShapeType="1"/>
            </p:cNvSpPr>
            <p:nvPr/>
          </p:nvSpPr>
          <p:spPr bwMode="auto">
            <a:xfrm flipH="1" flipV="1">
              <a:off x="927" y="1616"/>
              <a:ext cx="1344" cy="173"/>
            </a:xfrm>
            <a:prstGeom prst="line">
              <a:avLst/>
            </a:prstGeom>
            <a:noFill/>
            <a:ln w="9525">
              <a:solidFill>
                <a:srgbClr val="FFFF99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6237" name="Line 45"/>
            <p:cNvSpPr>
              <a:spLocks noChangeShapeType="1"/>
            </p:cNvSpPr>
            <p:nvPr/>
          </p:nvSpPr>
          <p:spPr bwMode="auto">
            <a:xfrm flipH="1" flipV="1">
              <a:off x="993" y="1754"/>
              <a:ext cx="1269" cy="29"/>
            </a:xfrm>
            <a:prstGeom prst="line">
              <a:avLst/>
            </a:prstGeom>
            <a:noFill/>
            <a:ln w="9525">
              <a:solidFill>
                <a:srgbClr val="FFFF99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6238" name="Line 46"/>
            <p:cNvSpPr>
              <a:spLocks noChangeShapeType="1"/>
            </p:cNvSpPr>
            <p:nvPr/>
          </p:nvSpPr>
          <p:spPr bwMode="auto">
            <a:xfrm flipH="1">
              <a:off x="867" y="1780"/>
              <a:ext cx="1395" cy="165"/>
            </a:xfrm>
            <a:prstGeom prst="line">
              <a:avLst/>
            </a:prstGeom>
            <a:noFill/>
            <a:ln w="9525">
              <a:solidFill>
                <a:srgbClr val="FFFF99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53" name="50 Conector angular"/>
          <p:cNvCxnSpPr/>
          <p:nvPr/>
        </p:nvCxnSpPr>
        <p:spPr>
          <a:xfrm rot="10800000">
            <a:off x="3276600" y="1676400"/>
            <a:ext cx="990600" cy="609600"/>
          </a:xfrm>
          <a:prstGeom prst="bentConnector3">
            <a:avLst>
              <a:gd name="adj1" fmla="val 626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uadroTexto 38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262626"/>
                </a:solidFill>
                <a:latin typeface="Trebuchet MS"/>
                <a:cs typeface="Trebuchet MS"/>
              </a:rPr>
              <a:t>X-ray testing: </a:t>
            </a:r>
            <a:r>
              <a:rPr lang="en-US" sz="2800" dirty="0" smtClean="0">
                <a:solidFill>
                  <a:srgbClr val="FF772B"/>
                </a:solidFill>
                <a:latin typeface="Trebuchet MS"/>
                <a:cs typeface="Trebuchet MS"/>
              </a:rPr>
              <a:t>Castings</a:t>
            </a:r>
            <a:r>
              <a:rPr lang="en-US" dirty="0" smtClean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sp>
        <p:nvSpPr>
          <p:cNvPr id="3" name="Curved Down Arrow 2"/>
          <p:cNvSpPr/>
          <p:nvPr/>
        </p:nvSpPr>
        <p:spPr>
          <a:xfrm rot="5400000">
            <a:off x="5037543" y="3551417"/>
            <a:ext cx="968758" cy="710283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96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100"/>
                                        <p:tgtEl>
                                          <p:spTgt spid="1416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600"/>
                            </p:stCondLst>
                            <p:childTnLst>
                              <p:par>
                                <p:cTn id="16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100"/>
                            </p:stCondLst>
                            <p:childTnLst>
                              <p:par>
                                <p:cTn id="19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600"/>
                            </p:stCondLst>
                            <p:childTnLst>
                              <p:par>
                                <p:cTn id="22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1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100"/>
                            </p:stCondLst>
                            <p:childTnLst>
                              <p:par>
                                <p:cTn id="29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600"/>
                            </p:stCondLst>
                            <p:childTnLst>
                              <p:par>
                                <p:cTn id="32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100"/>
                            </p:stCondLst>
                            <p:childTnLst>
                              <p:par>
                                <p:cTn id="35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600"/>
                            </p:stCondLst>
                            <p:childTnLst>
                              <p:par>
                                <p:cTn id="38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100"/>
                            </p:stCondLst>
                            <p:childTnLst>
                              <p:par>
                                <p:cTn id="41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600"/>
                            </p:stCondLst>
                            <p:childTnLst>
                              <p:par>
                                <p:cTn id="44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100"/>
                            </p:stCondLst>
                            <p:childTnLst>
                              <p:par>
                                <p:cTn id="47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600"/>
                            </p:stCondLst>
                            <p:childTnLst>
                              <p:par>
                                <p:cTn id="50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100"/>
                            </p:stCondLst>
                            <p:childTnLst>
                              <p:par>
                                <p:cTn id="53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600"/>
                            </p:stCondLst>
                            <p:childTnLst>
                              <p:par>
                                <p:cTn id="56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1100"/>
                            </p:stCondLst>
                            <p:childTnLst>
                              <p:par>
                                <p:cTn id="59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1600"/>
                            </p:stCondLst>
                            <p:childTnLst>
                              <p:par>
                                <p:cTn id="62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100"/>
                            </p:stCondLst>
                            <p:childTnLst>
                              <p:par>
                                <p:cTn id="65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2600"/>
                            </p:stCondLst>
                            <p:childTnLst>
                              <p:par>
                                <p:cTn id="68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3100"/>
                            </p:stCondLst>
                            <p:childTnLst>
                              <p:par>
                                <p:cTn id="71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3600"/>
                            </p:stCondLst>
                            <p:childTnLst>
                              <p:par>
                                <p:cTn id="74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4100"/>
                            </p:stCondLst>
                            <p:childTnLst>
                              <p:par>
                                <p:cTn id="77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4600"/>
                            </p:stCondLst>
                            <p:childTnLst>
                              <p:par>
                                <p:cTn id="80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100"/>
                            </p:stCondLst>
                            <p:childTnLst>
                              <p:par>
                                <p:cTn id="83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600"/>
                            </p:stCondLst>
                            <p:childTnLst>
                              <p:par>
                                <p:cTn id="86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6100"/>
                            </p:stCondLst>
                            <p:childTnLst>
                              <p:par>
                                <p:cTn id="89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6600"/>
                            </p:stCondLst>
                            <p:childTnLst>
                              <p:par>
                                <p:cTn id="92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7100"/>
                            </p:stCondLst>
                            <p:childTnLst>
                              <p:par>
                                <p:cTn id="95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7600"/>
                            </p:stCondLst>
                            <p:childTnLst>
                              <p:par>
                                <p:cTn id="98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8100"/>
                            </p:stCondLst>
                            <p:childTnLst>
                              <p:par>
                                <p:cTn id="101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8600"/>
                            </p:stCondLst>
                            <p:childTnLst>
                              <p:par>
                                <p:cTn id="104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22 Imagen" descr="BMW01601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0" y="1023108"/>
            <a:ext cx="7208088" cy="5606291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262626"/>
                </a:solidFill>
                <a:latin typeface="Trebuchet MS"/>
                <a:cs typeface="Trebuchet MS"/>
              </a:rPr>
              <a:t>X-ray testing: </a:t>
            </a:r>
            <a:r>
              <a:rPr lang="en-US" sz="2800" dirty="0" smtClean="0">
                <a:solidFill>
                  <a:srgbClr val="FF772B"/>
                </a:solidFill>
                <a:latin typeface="Trebuchet MS"/>
                <a:cs typeface="Trebuchet MS"/>
              </a:rPr>
              <a:t>Castings</a:t>
            </a:r>
            <a:r>
              <a:rPr lang="en-US" dirty="0" smtClean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99845071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law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1367" y="1044061"/>
            <a:ext cx="7202751" cy="560713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262626"/>
                </a:solidFill>
                <a:latin typeface="Trebuchet MS"/>
                <a:cs typeface="Trebuchet MS"/>
              </a:rPr>
              <a:t>X-ray testing: </a:t>
            </a:r>
            <a:r>
              <a:rPr lang="en-US" sz="2800" dirty="0" smtClean="0">
                <a:solidFill>
                  <a:srgbClr val="FF772B"/>
                </a:solidFill>
                <a:latin typeface="Trebuchet MS"/>
                <a:cs typeface="Trebuchet MS"/>
              </a:rPr>
              <a:t>Castings</a:t>
            </a:r>
            <a:r>
              <a:rPr lang="en-US" dirty="0" smtClean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17888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22 Imagen" descr="BMW01601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0" y="1023108"/>
            <a:ext cx="7208088" cy="5606291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262626"/>
                </a:solidFill>
                <a:latin typeface="Trebuchet MS"/>
                <a:cs typeface="Trebuchet MS"/>
              </a:rPr>
              <a:t>X-ray testing: </a:t>
            </a:r>
            <a:r>
              <a:rPr lang="en-US" sz="2800" dirty="0" smtClean="0">
                <a:solidFill>
                  <a:srgbClr val="FF772B"/>
                </a:solidFill>
                <a:latin typeface="Trebuchet MS"/>
                <a:cs typeface="Trebuchet MS"/>
              </a:rPr>
              <a:t>Castings</a:t>
            </a:r>
            <a:r>
              <a:rPr lang="en-US" dirty="0" smtClean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089400" y="2006600"/>
            <a:ext cx="190500" cy="2413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4167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457200" y="468088"/>
            <a:ext cx="8229600" cy="5955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Trebuchet MS"/>
              <a:cs typeface="Trebuchet MS"/>
            </a:endParaRPr>
          </a:p>
          <a:p>
            <a:endParaRPr lang="es-ES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Trebuchet MS"/>
              <a:cs typeface="Trebuchet MS"/>
            </a:endParaRPr>
          </a:p>
          <a:p>
            <a:endParaRPr lang="es-ES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Trebuchet MS"/>
              <a:cs typeface="Trebuchet MS"/>
            </a:endParaRPr>
          </a:p>
          <a:p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Automatic Defect 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Recognition in X-ray Testing </a:t>
            </a: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using Computer Vision</a:t>
            </a:r>
          </a:p>
          <a:p>
            <a:endParaRPr lang="es-CL" sz="2800" dirty="0" smtClean="0">
              <a:latin typeface="Trebuchet MS"/>
              <a:cs typeface="Trebuchet MS"/>
            </a:endParaRPr>
          </a:p>
          <a:p>
            <a:endParaRPr lang="es-CL" sz="2800" dirty="0" smtClean="0">
              <a:solidFill>
                <a:srgbClr val="385D8A"/>
              </a:solidFill>
              <a:latin typeface="Trebuchet MS"/>
              <a:cs typeface="Trebuchet MS"/>
            </a:endParaRPr>
          </a:p>
          <a:p>
            <a:r>
              <a:rPr lang="es-CL" sz="2900" dirty="0" smtClean="0">
                <a:solidFill>
                  <a:srgbClr val="0000FF"/>
                </a:solidFill>
                <a:latin typeface="Trebuchet MS"/>
                <a:cs typeface="Trebuchet MS"/>
              </a:rPr>
              <a:t>Domingo Mery – Carlos Arteta</a:t>
            </a:r>
          </a:p>
          <a:p>
            <a:endParaRPr lang="es-CL" sz="1500" dirty="0" smtClean="0">
              <a:solidFill>
                <a:srgbClr val="A6A6A6"/>
              </a:solidFill>
              <a:latin typeface="Trebuchet MS"/>
              <a:cs typeface="Trebuchet MS"/>
            </a:endParaRPr>
          </a:p>
          <a:p>
            <a:r>
              <a:rPr lang="es-CL" sz="1500" dirty="0" smtClean="0">
                <a:solidFill>
                  <a:srgbClr val="A6A6A6"/>
                </a:solidFill>
                <a:latin typeface="Trebuchet MS"/>
                <a:cs typeface="Trebuchet MS"/>
              </a:rPr>
              <a:t>Department of Computer Science	</a:t>
            </a:r>
          </a:p>
          <a:p>
            <a:r>
              <a:rPr lang="es-CL" sz="1500" dirty="0" smtClean="0">
                <a:solidFill>
                  <a:srgbClr val="A6A6A6"/>
                </a:solidFill>
                <a:latin typeface="Trebuchet MS"/>
                <a:cs typeface="Trebuchet MS"/>
              </a:rPr>
              <a:t>Universidad Católica de Chile		</a:t>
            </a:r>
          </a:p>
          <a:p>
            <a:endParaRPr lang="es-CL" sz="1500" dirty="0" smtClean="0">
              <a:solidFill>
                <a:srgbClr val="A6A6A6"/>
              </a:solidFill>
              <a:latin typeface="Trebuchet MS"/>
              <a:cs typeface="Trebuchet MS"/>
            </a:endParaRPr>
          </a:p>
          <a:p>
            <a:r>
              <a:rPr lang="es-CL" sz="1500" dirty="0">
                <a:solidFill>
                  <a:srgbClr val="A6A6A6"/>
                </a:solidFill>
                <a:latin typeface="Trebuchet MS"/>
                <a:cs typeface="Trebuchet MS"/>
              </a:rPr>
              <a:t>Department of Engineering </a:t>
            </a:r>
            <a:r>
              <a:rPr lang="es-CL" sz="1500" dirty="0" smtClean="0">
                <a:solidFill>
                  <a:srgbClr val="A6A6A6"/>
                </a:solidFill>
                <a:latin typeface="Trebuchet MS"/>
                <a:cs typeface="Trebuchet MS"/>
              </a:rPr>
              <a:t>Science</a:t>
            </a:r>
          </a:p>
          <a:p>
            <a:r>
              <a:rPr lang="es-CL" sz="1500" dirty="0">
                <a:solidFill>
                  <a:srgbClr val="A6A6A6"/>
                </a:solidFill>
                <a:latin typeface="Trebuchet MS"/>
                <a:cs typeface="Trebuchet MS"/>
              </a:rPr>
              <a:t>University of Oxford, UK</a:t>
            </a:r>
          </a:p>
          <a:p>
            <a:endParaRPr lang="es-CL" dirty="0" smtClean="0">
              <a:solidFill>
                <a:schemeClr val="tx1">
                  <a:lumMod val="75000"/>
                  <a:lumOff val="25000"/>
                </a:schemeClr>
              </a:solidFill>
              <a:latin typeface="Trebuchet MS"/>
              <a:cs typeface="Trebuchet MS"/>
            </a:endParaRPr>
          </a:p>
          <a:p>
            <a:endParaRPr lang="es-CL" sz="2800" dirty="0" smtClean="0">
              <a:latin typeface="Trebuchet MS"/>
              <a:cs typeface="Trebuchet MS"/>
            </a:endParaRPr>
          </a:p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Trebuchet MS"/>
                <a:cs typeface="Trebuchet MS"/>
              </a:rPr>
              <a:t>WACV - 2017, Santa Rosa, CA, March 2017</a:t>
            </a:r>
            <a:endParaRPr lang="en-US" sz="28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4775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262626"/>
                </a:solidFill>
                <a:latin typeface="Trebuchet MS"/>
                <a:cs typeface="Trebuchet MS"/>
              </a:rPr>
              <a:t>X-ray testing: </a:t>
            </a:r>
            <a:r>
              <a:rPr lang="en-US" sz="2800" dirty="0" smtClean="0">
                <a:solidFill>
                  <a:srgbClr val="FF772B"/>
                </a:solidFill>
                <a:latin typeface="Trebuchet MS"/>
                <a:cs typeface="Trebuchet MS"/>
              </a:rPr>
              <a:t>Dataset &amp; Evaluation Protocol</a:t>
            </a:r>
            <a:r>
              <a:rPr lang="en-US" dirty="0" smtClean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583" y="1137558"/>
            <a:ext cx="3066075" cy="306607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25" y="1137558"/>
            <a:ext cx="3066075" cy="3066075"/>
          </a:xfrm>
          <a:prstGeom prst="rect">
            <a:avLst/>
          </a:prstGeom>
        </p:spPr>
      </p:pic>
      <p:sp>
        <p:nvSpPr>
          <p:cNvPr id="34" name="Rounded Rectangle 33"/>
          <p:cNvSpPr>
            <a:spLocks/>
          </p:cNvSpPr>
          <p:nvPr/>
        </p:nvSpPr>
        <p:spPr>
          <a:xfrm>
            <a:off x="1326919" y="2492834"/>
            <a:ext cx="1463040" cy="479204"/>
          </a:xfrm>
          <a:prstGeom prst="round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</a:gra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smtClean="0"/>
              <a:t>NO-DEFECTS</a:t>
            </a:r>
            <a:endParaRPr lang="es-ES_tradnl" dirty="0"/>
          </a:p>
        </p:txBody>
      </p:sp>
      <p:sp>
        <p:nvSpPr>
          <p:cNvPr id="35" name="Rounded Rectangle 34"/>
          <p:cNvSpPr>
            <a:spLocks/>
          </p:cNvSpPr>
          <p:nvPr/>
        </p:nvSpPr>
        <p:spPr>
          <a:xfrm>
            <a:off x="4647067" y="2492834"/>
            <a:ext cx="1463040" cy="479204"/>
          </a:xfrm>
          <a:prstGeom prst="round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</a:gra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smtClean="0"/>
              <a:t>DEFECTS</a:t>
            </a:r>
            <a:endParaRPr lang="es-ES_tradnl" dirty="0"/>
          </a:p>
        </p:txBody>
      </p:sp>
      <p:sp>
        <p:nvSpPr>
          <p:cNvPr id="36" name="TextBox 35"/>
          <p:cNvSpPr txBox="1">
            <a:spLocks noChangeAspect="1"/>
          </p:cNvSpPr>
          <p:nvPr/>
        </p:nvSpPr>
        <p:spPr>
          <a:xfrm>
            <a:off x="6219496" y="892629"/>
            <a:ext cx="347423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 smtClean="0"/>
          </a:p>
          <a:p>
            <a:pPr algn="ctr"/>
            <a:r>
              <a:rPr lang="en-US" sz="1600" dirty="0" err="1" smtClean="0"/>
              <a:t>GDXray</a:t>
            </a:r>
            <a:r>
              <a:rPr lang="en-US" sz="1600" dirty="0" smtClean="0"/>
              <a:t> dataset</a:t>
            </a:r>
            <a:endParaRPr lang="en-US" sz="1600" baseline="30000" dirty="0"/>
          </a:p>
          <a:p>
            <a:pPr algn="ctr"/>
            <a:endParaRPr lang="en-US" sz="1600" dirty="0"/>
          </a:p>
          <a:p>
            <a:pPr algn="ctr"/>
            <a:r>
              <a:rPr lang="en-US" sz="1600" dirty="0" smtClean="0"/>
              <a:t>Casting X-ray Images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 smtClean="0"/>
              <a:t>Cropped Images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 smtClean="0"/>
              <a:t>Resize (32x32)</a:t>
            </a:r>
          </a:p>
          <a:p>
            <a:pPr algn="ctr"/>
            <a:endParaRPr lang="en-US" sz="1600" dirty="0" smtClean="0"/>
          </a:p>
          <a:p>
            <a:pPr algn="ctr"/>
            <a:r>
              <a:rPr lang="en-US" sz="1600" dirty="0" smtClean="0"/>
              <a:t>Data Augmentation</a:t>
            </a:r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r>
              <a:rPr lang="en-US" sz="1600" dirty="0" smtClean="0"/>
              <a:t>23.760          23.760</a:t>
            </a:r>
          </a:p>
          <a:p>
            <a:pPr algn="ctr"/>
            <a:r>
              <a:rPr lang="en-US" sz="1600" dirty="0" smtClean="0"/>
              <a:t>No-defects      Defects</a:t>
            </a:r>
            <a:endParaRPr lang="en-US" sz="1600" dirty="0"/>
          </a:p>
          <a:p>
            <a:pPr algn="ctr"/>
            <a:r>
              <a:rPr lang="en-US" sz="1600" dirty="0" smtClean="0"/>
              <a:t> </a:t>
            </a:r>
            <a:endParaRPr lang="en-US" sz="1600" dirty="0"/>
          </a:p>
        </p:txBody>
      </p:sp>
      <p:cxnSp>
        <p:nvCxnSpPr>
          <p:cNvPr id="37" name="Straight Arrow Connector 36"/>
          <p:cNvCxnSpPr>
            <a:cxnSpLocks noChangeAspect="1"/>
          </p:cNvCxnSpPr>
          <p:nvPr/>
        </p:nvCxnSpPr>
        <p:spPr>
          <a:xfrm>
            <a:off x="7939920" y="1461105"/>
            <a:ext cx="1" cy="241374"/>
          </a:xfrm>
          <a:prstGeom prst="straightConnector1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 noChangeAspect="1"/>
          </p:cNvCxnSpPr>
          <p:nvPr/>
        </p:nvCxnSpPr>
        <p:spPr>
          <a:xfrm>
            <a:off x="7939920" y="1935245"/>
            <a:ext cx="1" cy="241374"/>
          </a:xfrm>
          <a:prstGeom prst="straightConnector1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cxnSpLocks noChangeAspect="1"/>
          </p:cNvCxnSpPr>
          <p:nvPr/>
        </p:nvCxnSpPr>
        <p:spPr>
          <a:xfrm>
            <a:off x="7939920" y="2400915"/>
            <a:ext cx="1" cy="241374"/>
          </a:xfrm>
          <a:prstGeom prst="straightConnector1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cxnSpLocks noChangeAspect="1"/>
          </p:cNvCxnSpPr>
          <p:nvPr/>
        </p:nvCxnSpPr>
        <p:spPr>
          <a:xfrm>
            <a:off x="7939920" y="2949555"/>
            <a:ext cx="1" cy="241374"/>
          </a:xfrm>
          <a:prstGeom prst="straightConnector1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 noChangeAspect="1"/>
          </p:cNvCxnSpPr>
          <p:nvPr/>
        </p:nvCxnSpPr>
        <p:spPr>
          <a:xfrm flipH="1">
            <a:off x="7501466" y="3364424"/>
            <a:ext cx="457200" cy="411480"/>
          </a:xfrm>
          <a:prstGeom prst="straightConnector1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cxnSpLocks noChangeAspect="1"/>
          </p:cNvCxnSpPr>
          <p:nvPr/>
        </p:nvCxnSpPr>
        <p:spPr>
          <a:xfrm>
            <a:off x="7939920" y="3364424"/>
            <a:ext cx="457200" cy="411480"/>
          </a:xfrm>
          <a:prstGeom prst="straightConnector1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Table 42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315823253"/>
              </p:ext>
            </p:extLst>
          </p:nvPr>
        </p:nvGraphicFramePr>
        <p:xfrm>
          <a:off x="563116" y="4898570"/>
          <a:ext cx="6049955" cy="1524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34993"/>
                <a:gridCol w="1044992"/>
                <a:gridCol w="1099992"/>
                <a:gridCol w="1099992"/>
                <a:gridCol w="934993"/>
                <a:gridCol w="934993"/>
              </a:tblGrid>
              <a:tr h="261488">
                <a:tc>
                  <a:txBody>
                    <a:bodyPr/>
                    <a:lstStyle/>
                    <a:p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/>
                        <a:t>No-defects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/>
                        <a:t>Defects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/>
                        <a:t>Total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/>
                        <a:t>%</a:t>
                      </a:r>
                      <a:endParaRPr lang="en-US" sz="1400" noProof="0" dirty="0"/>
                    </a:p>
                  </a:txBody>
                  <a:tcPr/>
                </a:tc>
              </a:tr>
              <a:tr h="261488">
                <a:tc>
                  <a:txBody>
                    <a:bodyPr/>
                    <a:lstStyle/>
                    <a:p>
                      <a:r>
                        <a:rPr lang="en-US" sz="1400" noProof="0" dirty="0" smtClean="0"/>
                        <a:t>Learning</a:t>
                      </a:r>
                      <a:r>
                        <a:rPr lang="en-US" sz="1400" baseline="30000" noProof="0" dirty="0" smtClean="0"/>
                        <a:t>+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smtClean="0"/>
                        <a:t>Training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/>
                        <a:t>12.168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/>
                        <a:t>12.168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/>
                        <a:t>24.336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/>
                        <a:t>51.2%</a:t>
                      </a:r>
                      <a:endParaRPr lang="en-US" sz="1400" noProof="0" dirty="0"/>
                    </a:p>
                  </a:txBody>
                  <a:tcPr/>
                </a:tc>
              </a:tr>
              <a:tr h="261488">
                <a:tc>
                  <a:txBody>
                    <a:bodyPr/>
                    <a:lstStyle/>
                    <a:p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smtClean="0"/>
                        <a:t>Validation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/>
                        <a:t>4.056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/>
                        <a:t>4.056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/>
                        <a:t>8.112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/>
                        <a:t>17.1%</a:t>
                      </a:r>
                      <a:endParaRPr lang="en-US" sz="1400" noProof="0" dirty="0"/>
                    </a:p>
                  </a:txBody>
                  <a:tcPr/>
                </a:tc>
              </a:tr>
              <a:tr h="261488">
                <a:tc>
                  <a:txBody>
                    <a:bodyPr/>
                    <a:lstStyle/>
                    <a:p>
                      <a:r>
                        <a:rPr lang="en-US" sz="1400" noProof="0" dirty="0" smtClean="0"/>
                        <a:t>Testing</a:t>
                      </a:r>
                      <a:r>
                        <a:rPr lang="en-US" sz="1400" baseline="30000" noProof="0" dirty="0" smtClean="0"/>
                        <a:t>+</a:t>
                      </a:r>
                      <a:endParaRPr lang="en-US" sz="1400" baseline="30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/>
                        <a:t>7.536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/>
                        <a:t>7.536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/>
                        <a:t>15.072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/>
                        <a:t>31.7%</a:t>
                      </a:r>
                      <a:endParaRPr lang="en-US" sz="1400" noProof="0" dirty="0"/>
                    </a:p>
                  </a:txBody>
                  <a:tcPr/>
                </a:tc>
              </a:tr>
              <a:tr h="261488">
                <a:tc>
                  <a:txBody>
                    <a:bodyPr/>
                    <a:lstStyle/>
                    <a:p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smtClean="0"/>
                        <a:t>TOTAL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/>
                        <a:t>23.760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/>
                        <a:t>23.760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/>
                        <a:t>47.520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/>
                        <a:t>100.0%</a:t>
                      </a:r>
                      <a:endParaRPr lang="en-US" sz="1400" noProof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4" name="TextBox 43"/>
          <p:cNvSpPr txBox="1">
            <a:spLocks noChangeAspect="1"/>
          </p:cNvSpPr>
          <p:nvPr/>
        </p:nvSpPr>
        <p:spPr>
          <a:xfrm>
            <a:off x="14638" y="4038600"/>
            <a:ext cx="3474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400" dirty="0" smtClean="0"/>
          </a:p>
          <a:p>
            <a:pPr algn="ctr"/>
            <a:r>
              <a:rPr lang="en-US" sz="2400" dirty="0" smtClean="0"/>
              <a:t>Hold-out protocol:</a:t>
            </a:r>
            <a:endParaRPr lang="en-US" sz="2400" baseline="30000" dirty="0"/>
          </a:p>
          <a:p>
            <a:pPr algn="ctr"/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82137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17603</TotalTime>
  <Words>453</Words>
  <Application>Microsoft Macintosh PowerPoint</Application>
  <PresentationFormat>On-screen Show (4:3)</PresentationFormat>
  <Paragraphs>139</Paragraphs>
  <Slides>17</Slides>
  <Notes>7</Notes>
  <HiddenSlides>1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Apple Chancery</vt:lpstr>
      <vt:lpstr>Calibri</vt:lpstr>
      <vt:lpstr>Trebuchet MS</vt:lpstr>
      <vt:lpstr>Arial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Escuela de Ingeniería - P.Universidad Católica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Domingo Mery Q.</dc:creator>
  <cp:lastModifiedBy>Domingo Mery</cp:lastModifiedBy>
  <cp:revision>355</cp:revision>
  <dcterms:created xsi:type="dcterms:W3CDTF">2012-12-03T17:43:01Z</dcterms:created>
  <dcterms:modified xsi:type="dcterms:W3CDTF">2017-05-09T12:53:16Z</dcterms:modified>
</cp:coreProperties>
</file>